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33CCCC"/>
    <a:srgbClr val="009CE8"/>
    <a:srgbClr val="FF5050"/>
    <a:srgbClr val="0086FA"/>
    <a:srgbClr val="33CCFF"/>
    <a:srgbClr val="FF66FF"/>
    <a:srgbClr val="FF7A5B"/>
    <a:srgbClr val="FFCCFF"/>
    <a:srgbClr val="007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5"/>
    <p:restoredTop sz="96405"/>
  </p:normalViewPr>
  <p:slideViewPr>
    <p:cSldViewPr snapToGrid="0" snapToObjects="1">
      <p:cViewPr varScale="1">
        <p:scale>
          <a:sx n="69" d="100"/>
          <a:sy n="69" d="100"/>
        </p:scale>
        <p:origin x="16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開発企画室 スタッフ" userId="71b9cb70-dff7-4ad2-98cc-fb388a1a9305" providerId="ADAL" clId="{257E1F29-0F36-4005-92C9-D897A47DE312}"/>
    <pc:docChg chg="modSld">
      <pc:chgData name="開発企画室 スタッフ" userId="71b9cb70-dff7-4ad2-98cc-fb388a1a9305" providerId="ADAL" clId="{257E1F29-0F36-4005-92C9-D897A47DE312}" dt="2022-03-01T00:10:41.730" v="31" actId="403"/>
      <pc:docMkLst>
        <pc:docMk/>
      </pc:docMkLst>
      <pc:sldChg chg="modSp mod">
        <pc:chgData name="開発企画室 スタッフ" userId="71b9cb70-dff7-4ad2-98cc-fb388a1a9305" providerId="ADAL" clId="{257E1F29-0F36-4005-92C9-D897A47DE312}" dt="2022-03-01T00:10:41.730" v="31" actId="403"/>
        <pc:sldMkLst>
          <pc:docMk/>
          <pc:sldMk cId="3680652736" sldId="257"/>
        </pc:sldMkLst>
        <pc:graphicFrameChg chg="modGraphic">
          <ac:chgData name="開発企画室 スタッフ" userId="71b9cb70-dff7-4ad2-98cc-fb388a1a9305" providerId="ADAL" clId="{257E1F29-0F36-4005-92C9-D897A47DE312}" dt="2022-03-01T00:10:41.730" v="31" actId="403"/>
          <ac:graphicFrameMkLst>
            <pc:docMk/>
            <pc:sldMk cId="3680652736" sldId="257"/>
            <ac:graphicFrameMk id="17" creationId="{D508C6E9-57FC-4FE4-9509-376132BC4A5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3312-D537-1043-A269-B90F50B6CB24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75C-492E-FA48-8AD0-7F69BAA92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22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3312-D537-1043-A269-B90F50B6CB24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75C-492E-FA48-8AD0-7F69BAA92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3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3312-D537-1043-A269-B90F50B6CB24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75C-492E-FA48-8AD0-7F69BAA92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15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3312-D537-1043-A269-B90F50B6CB24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75C-492E-FA48-8AD0-7F69BAA92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93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3312-D537-1043-A269-B90F50B6CB24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75C-492E-FA48-8AD0-7F69BAA92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89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3312-D537-1043-A269-B90F50B6CB24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75C-492E-FA48-8AD0-7F69BAA92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67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3312-D537-1043-A269-B90F50B6CB24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75C-492E-FA48-8AD0-7F69BAA92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414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3312-D537-1043-A269-B90F50B6CB24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75C-492E-FA48-8AD0-7F69BAA92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74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3312-D537-1043-A269-B90F50B6CB24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75C-492E-FA48-8AD0-7F69BAA92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97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3312-D537-1043-A269-B90F50B6CB24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75C-492E-FA48-8AD0-7F69BAA92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46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3312-D537-1043-A269-B90F50B6CB24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4375C-492E-FA48-8AD0-7F69BAA92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24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A3312-D537-1043-A269-B90F50B6CB24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4375C-492E-FA48-8AD0-7F69BAA92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63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9F59B5-07E7-4AA6-9394-5E0E632F1BAD}"/>
              </a:ext>
            </a:extLst>
          </p:cNvPr>
          <p:cNvSpPr/>
          <p:nvPr/>
        </p:nvSpPr>
        <p:spPr>
          <a:xfrm>
            <a:off x="4" y="10491"/>
            <a:ext cx="6848127" cy="1506245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DECBBC-71F8-49FD-ABDD-533C97F0C387}"/>
              </a:ext>
            </a:extLst>
          </p:cNvPr>
          <p:cNvSpPr/>
          <p:nvPr/>
        </p:nvSpPr>
        <p:spPr>
          <a:xfrm>
            <a:off x="372348" y="-10110"/>
            <a:ext cx="630935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9525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春日部フジテニススクール</a:t>
            </a:r>
            <a:endParaRPr lang="en-US" altLang="ja-JP" sz="2800" b="1" dirty="0">
              <a:ln w="9525">
                <a:solidFill>
                  <a:srgbClr val="0070C0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b="1" dirty="0">
              <a:ln w="9525">
                <a:solidFill>
                  <a:srgbClr val="0070C0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000" b="1" dirty="0">
                <a:ln w="9525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</a:t>
            </a:r>
            <a:r>
              <a:rPr lang="ja-JP" altLang="en-US" sz="2800" b="1" dirty="0">
                <a:ln w="9525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のお知らせ</a:t>
            </a:r>
            <a:endParaRPr lang="ja-JP" altLang="en-US" sz="4000" b="1" dirty="0">
              <a:ln w="9525">
                <a:solidFill>
                  <a:srgbClr val="0070C0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4A9083B-168C-46A0-8EA8-8A401EE7F78D}"/>
              </a:ext>
            </a:extLst>
          </p:cNvPr>
          <p:cNvSpPr/>
          <p:nvPr/>
        </p:nvSpPr>
        <p:spPr>
          <a:xfrm>
            <a:off x="2638652" y="1460871"/>
            <a:ext cx="15616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b="1" u="sng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ja-JP" altLang="en-US" b="1" u="sng" cap="none" spc="0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月</a:t>
            </a:r>
            <a:r>
              <a:rPr lang="en-US" altLang="ja-JP" b="1" u="sng" cap="none" spc="0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29</a:t>
            </a:r>
            <a:r>
              <a:rPr lang="ja-JP" altLang="en-US" b="1" u="sng" cap="none" spc="0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</a:t>
            </a:r>
            <a:r>
              <a:rPr lang="ja-JP" altLang="en-US" sz="1400" b="1" u="sng" cap="none" spc="0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（火</a:t>
            </a:r>
            <a:r>
              <a:rPr lang="ja-JP" altLang="en-US" sz="1600" b="1" u="sng" cap="none" spc="0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）</a:t>
            </a:r>
            <a:endParaRPr lang="ja-JP" altLang="en-US" b="1" u="sng" cap="none" spc="0" dirty="0">
              <a:ln w="0">
                <a:noFill/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06D004C-9F4E-4C45-9B4E-106D0786605C}"/>
              </a:ext>
            </a:extLst>
          </p:cNvPr>
          <p:cNvSpPr/>
          <p:nvPr/>
        </p:nvSpPr>
        <p:spPr>
          <a:xfrm>
            <a:off x="4" y="8739610"/>
            <a:ext cx="6867869" cy="12079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56F07775-A8E4-431A-8D85-0E6DA70A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60" y="8739611"/>
            <a:ext cx="6402682" cy="477912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1B5CCBC-0A87-4181-BCEF-12E9591E995F}"/>
              </a:ext>
            </a:extLst>
          </p:cNvPr>
          <p:cNvSpPr/>
          <p:nvPr/>
        </p:nvSpPr>
        <p:spPr>
          <a:xfrm>
            <a:off x="4263837" y="9217523"/>
            <a:ext cx="21403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800" b="1" dirty="0"/>
              <a:t> </a:t>
            </a:r>
            <a:r>
              <a:rPr lang="en-US" altLang="ja-JP" sz="2000" b="1" dirty="0"/>
              <a:t>TEL 048-797-8577</a:t>
            </a:r>
            <a:endParaRPr lang="ja-JP" altLang="en-US" b="1" dirty="0"/>
          </a:p>
        </p:txBody>
      </p:sp>
      <p:pic>
        <p:nvPicPr>
          <p:cNvPr id="30" name="図 29" descr="スポーツゲーム が含まれている画像&#10;&#10;自動的に生成された説明">
            <a:extLst>
              <a:ext uri="{FF2B5EF4-FFF2-40B4-BE49-F238E27FC236}">
                <a16:creationId xmlns:a16="http://schemas.microsoft.com/office/drawing/2014/main" id="{4AE0064A-7320-4504-B9AD-CF25BA74D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532" y="431418"/>
            <a:ext cx="496032" cy="907834"/>
          </a:xfrm>
          <a:prstGeom prst="rect">
            <a:avLst/>
          </a:prstGeom>
        </p:spPr>
      </p:pic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1BEAD1C-093C-45E9-9AE7-B9FDB6DFE95C}"/>
              </a:ext>
            </a:extLst>
          </p:cNvPr>
          <p:cNvSpPr/>
          <p:nvPr/>
        </p:nvSpPr>
        <p:spPr>
          <a:xfrm>
            <a:off x="-54385" y="9608846"/>
            <a:ext cx="69028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400" b="1" dirty="0"/>
              <a:t>受付時間　月～金 </a:t>
            </a:r>
            <a:r>
              <a:rPr lang="en-US" altLang="ja-JP" sz="1400" b="1" dirty="0"/>
              <a:t>9:00</a:t>
            </a:r>
            <a:r>
              <a:rPr lang="ja-JP" altLang="en-US" sz="1400" b="1" dirty="0"/>
              <a:t>～</a:t>
            </a:r>
            <a:r>
              <a:rPr lang="en-US" altLang="ja-JP" sz="1400" b="1" dirty="0"/>
              <a:t>21:00 </a:t>
            </a:r>
            <a:r>
              <a:rPr lang="ja-JP" altLang="en-US" sz="1400" b="1" dirty="0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土</a:t>
            </a:r>
            <a:r>
              <a:rPr lang="ja-JP" altLang="en-US" sz="1400" b="1" dirty="0"/>
              <a:t> </a:t>
            </a:r>
            <a:r>
              <a:rPr lang="en-US" altLang="ja-JP" sz="1400" b="1" dirty="0"/>
              <a:t>9:00</a:t>
            </a:r>
            <a:r>
              <a:rPr lang="ja-JP" altLang="en-US" sz="1400" b="1" dirty="0"/>
              <a:t>～</a:t>
            </a:r>
            <a:r>
              <a:rPr lang="en-US" altLang="ja-JP" sz="1400" b="1" dirty="0"/>
              <a:t>20:00</a:t>
            </a:r>
            <a:r>
              <a:rPr lang="en-US" altLang="ja-JP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ja-JP" altLang="en-US" sz="1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日 </a:t>
            </a:r>
            <a:r>
              <a:rPr lang="en-US" altLang="ja-JP" sz="1400" b="1" dirty="0"/>
              <a:t>8:00</a:t>
            </a:r>
            <a:r>
              <a:rPr lang="ja-JP" altLang="en-US" sz="1400" b="1" dirty="0"/>
              <a:t>～</a:t>
            </a:r>
            <a:r>
              <a:rPr lang="en-US" altLang="ja-JP" sz="1400" b="1" dirty="0"/>
              <a:t>20:00</a:t>
            </a:r>
            <a:r>
              <a:rPr lang="ja-JP" altLang="en-US" sz="1400" b="1" dirty="0"/>
              <a:t>　</a:t>
            </a:r>
            <a:r>
              <a:rPr lang="en-US" altLang="ja-JP" sz="1100" b="1" dirty="0"/>
              <a:t>(</a:t>
            </a:r>
            <a:r>
              <a:rPr lang="ja-JP" altLang="en-US" sz="1100" b="1" dirty="0">
                <a:solidFill>
                  <a:srgbClr val="FF0000"/>
                </a:solidFill>
              </a:rPr>
              <a:t>日</a:t>
            </a:r>
            <a:r>
              <a:rPr lang="ja-JP" altLang="en-US" sz="1100" b="1" dirty="0"/>
              <a:t> 第</a:t>
            </a:r>
            <a:r>
              <a:rPr lang="en-US" altLang="ja-JP" sz="1100" b="1" dirty="0"/>
              <a:t>1</a:t>
            </a:r>
            <a:r>
              <a:rPr lang="ja-JP" altLang="en-US" sz="1100" b="1" dirty="0"/>
              <a:t>週</a:t>
            </a:r>
            <a:r>
              <a:rPr lang="en-US" altLang="ja-JP" sz="1100" b="1" dirty="0"/>
              <a:t>17:00</a:t>
            </a:r>
            <a:r>
              <a:rPr lang="ja-JP" altLang="en-US" sz="1100" b="1" dirty="0"/>
              <a:t>～</a:t>
            </a:r>
            <a:r>
              <a:rPr lang="en-US" altLang="ja-JP" sz="1100" b="1" dirty="0"/>
              <a:t>20:00)</a:t>
            </a:r>
            <a:r>
              <a:rPr lang="ja-JP" altLang="en-US" sz="1100" b="1" dirty="0"/>
              <a:t>　　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88C6E9F5-F605-4E2C-8629-D5A2F961788C}"/>
              </a:ext>
            </a:extLst>
          </p:cNvPr>
          <p:cNvSpPr/>
          <p:nvPr/>
        </p:nvSpPr>
        <p:spPr>
          <a:xfrm>
            <a:off x="574379" y="9133416"/>
            <a:ext cx="532068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1" dirty="0"/>
              <a:t>〒</a:t>
            </a:r>
            <a:r>
              <a:rPr lang="en-US" altLang="ja-JP" sz="1200" b="1" dirty="0"/>
              <a:t>344-0004</a:t>
            </a:r>
            <a:r>
              <a:rPr lang="ja-JP" altLang="en-US" sz="1200" b="1" dirty="0"/>
              <a:t> 埼玉県春日部市牛島</a:t>
            </a:r>
            <a:r>
              <a:rPr lang="en-US" altLang="ja-JP" sz="1200" b="1" dirty="0"/>
              <a:t>139 </a:t>
            </a:r>
            <a:r>
              <a:rPr lang="ja-JP" altLang="en-US" sz="1200" b="1" dirty="0"/>
              <a:t>「藤の牛島」駅より徒歩</a:t>
            </a:r>
            <a:r>
              <a:rPr lang="en-US" altLang="ja-JP" sz="1200" b="1" dirty="0"/>
              <a:t>3</a:t>
            </a:r>
            <a:r>
              <a:rPr lang="ja-JP" altLang="en-US" sz="1200" b="1" dirty="0"/>
              <a:t>分　駐車場有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117E471-17C5-48C8-BF1F-7F06D53154CB}"/>
              </a:ext>
            </a:extLst>
          </p:cNvPr>
          <p:cNvSpPr/>
          <p:nvPr/>
        </p:nvSpPr>
        <p:spPr>
          <a:xfrm>
            <a:off x="1548085" y="7745783"/>
            <a:ext cx="3855563" cy="861774"/>
          </a:xfrm>
          <a:prstGeom prst="rect">
            <a:avLst/>
          </a:prstGeom>
          <a:solidFill>
            <a:schemeClr val="bg1"/>
          </a:solidFill>
          <a:effectLst>
            <a:glow rad="139700">
              <a:srgbClr val="33CCCC">
                <a:alpha val="40000"/>
              </a:srgb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000" b="1" cap="none" spc="0" dirty="0">
                <a:ln w="0"/>
                <a:solidFill>
                  <a:srgbClr val="FF006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体験レッスンお申込方法</a:t>
            </a:r>
            <a:endParaRPr lang="en-US" altLang="ja-JP" sz="1000" b="1" cap="none" spc="0" dirty="0">
              <a:ln w="0"/>
              <a:solidFill>
                <a:srgbClr val="FF0066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800" b="1" dirty="0">
                <a:ln w="0"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①ご自身のレベルに合った日時を選択！</a:t>
            </a:r>
            <a:r>
              <a:rPr lang="ja-JP" altLang="en-US" sz="800" b="1" cap="none" spc="0" dirty="0">
                <a:ln w="0"/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（レベルに関しご不明な点があれば</a:t>
            </a:r>
            <a:endParaRPr lang="en-US" altLang="ja-JP" sz="800" b="1" cap="none" spc="0" dirty="0">
              <a:ln w="0"/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800" b="1" cap="none" spc="0" dirty="0">
                <a:ln w="0"/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お気軽にフロントまでお問い合わせください）</a:t>
            </a:r>
            <a:endParaRPr lang="en-US" altLang="ja-JP" sz="800" b="1" cap="none" spc="0" dirty="0">
              <a:ln w="0"/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800" b="1" dirty="0">
                <a:ln w="0"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②下記</a:t>
            </a:r>
            <a:r>
              <a:rPr lang="en-US" altLang="ja-JP" sz="800" b="1" dirty="0">
                <a:ln w="0"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TEL</a:t>
            </a:r>
            <a:r>
              <a:rPr lang="ja-JP" altLang="en-US" sz="800" b="1" dirty="0">
                <a:ln w="0"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までお電話にてご予約ください</a:t>
            </a:r>
            <a:endParaRPr lang="en-US" altLang="ja-JP" sz="800" b="1" dirty="0">
              <a:ln w="0"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800" b="1" cap="none" spc="0" dirty="0">
                <a:ln w="0"/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③運動しやすい服装でお越しください！</a:t>
            </a:r>
            <a:endParaRPr lang="en-US" altLang="ja-JP" sz="800" b="1" cap="none" spc="0" dirty="0">
              <a:ln w="0"/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800" b="1" cap="none" spc="0" dirty="0">
                <a:ln w="0"/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（レンタルラケット・レンタルシューズあります）</a:t>
            </a:r>
            <a:endParaRPr lang="en-US" altLang="ja-JP" sz="800" b="1" cap="none" spc="0" dirty="0">
              <a:ln w="0"/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32" name="図 31" descr="持つ, 女性, 立つ, 男 が含まれている画像&#10;&#10;自動的に生成された説明">
            <a:extLst>
              <a:ext uri="{FF2B5EF4-FFF2-40B4-BE49-F238E27FC236}">
                <a16:creationId xmlns:a16="http://schemas.microsoft.com/office/drawing/2014/main" id="{68D111A5-A7B1-4355-814A-3DE05EC0F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23" y="640467"/>
            <a:ext cx="492056" cy="795973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A3D9F86-4926-4A5B-946A-C54FF8478B29}"/>
              </a:ext>
            </a:extLst>
          </p:cNvPr>
          <p:cNvSpPr/>
          <p:nvPr/>
        </p:nvSpPr>
        <p:spPr>
          <a:xfrm rot="21163718">
            <a:off x="466025" y="165352"/>
            <a:ext cx="121539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体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3888845-F614-4A65-94B5-E97D17540633}"/>
              </a:ext>
            </a:extLst>
          </p:cNvPr>
          <p:cNvSpPr/>
          <p:nvPr/>
        </p:nvSpPr>
        <p:spPr>
          <a:xfrm rot="246870">
            <a:off x="1627857" y="233757"/>
            <a:ext cx="87716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B78EDB1-01E0-4D38-8D59-7B1360124223}"/>
              </a:ext>
            </a:extLst>
          </p:cNvPr>
          <p:cNvSpPr/>
          <p:nvPr/>
        </p:nvSpPr>
        <p:spPr>
          <a:xfrm>
            <a:off x="2551368" y="569811"/>
            <a:ext cx="20329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レッスン</a:t>
            </a:r>
          </a:p>
        </p:txBody>
      </p:sp>
      <p:graphicFrame>
        <p:nvGraphicFramePr>
          <p:cNvPr id="17" name="表 17">
            <a:extLst>
              <a:ext uri="{FF2B5EF4-FFF2-40B4-BE49-F238E27FC236}">
                <a16:creationId xmlns:a16="http://schemas.microsoft.com/office/drawing/2014/main" id="{D508C6E9-57FC-4FE4-9509-376132BC4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595678"/>
              </p:ext>
            </p:extLst>
          </p:nvPr>
        </p:nvGraphicFramePr>
        <p:xfrm>
          <a:off x="1289371" y="1830203"/>
          <a:ext cx="4053281" cy="2087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8411">
                  <a:extLst>
                    <a:ext uri="{9D8B030D-6E8A-4147-A177-3AD203B41FA5}">
                      <a16:colId xmlns:a16="http://schemas.microsoft.com/office/drawing/2014/main" val="3498967740"/>
                    </a:ext>
                  </a:extLst>
                </a:gridCol>
                <a:gridCol w="2037512">
                  <a:extLst>
                    <a:ext uri="{9D8B030D-6E8A-4147-A177-3AD203B41FA5}">
                      <a16:colId xmlns:a16="http://schemas.microsoft.com/office/drawing/2014/main" val="864326565"/>
                    </a:ext>
                  </a:extLst>
                </a:gridCol>
                <a:gridCol w="617358">
                  <a:extLst>
                    <a:ext uri="{9D8B030D-6E8A-4147-A177-3AD203B41FA5}">
                      <a16:colId xmlns:a16="http://schemas.microsoft.com/office/drawing/2014/main" val="2880985823"/>
                    </a:ext>
                  </a:extLst>
                </a:gridCol>
              </a:tblGrid>
              <a:tr h="257354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レベル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定員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721275"/>
                  </a:ext>
                </a:extLst>
              </a:tr>
              <a:tr h="241449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lt"/>
                        </a:rPr>
                        <a:t>  </a:t>
                      </a:r>
                      <a:r>
                        <a:rPr kumimoji="1" lang="en-US" altLang="ja-JP" sz="1050" dirty="0">
                          <a:latin typeface="+mn-lt"/>
                        </a:rPr>
                        <a:t>9</a:t>
                      </a:r>
                      <a:r>
                        <a:rPr kumimoji="1" lang="ja-JP" altLang="en-US" sz="1050" dirty="0">
                          <a:latin typeface="+mn-lt"/>
                        </a:rPr>
                        <a:t>：</a:t>
                      </a:r>
                      <a:r>
                        <a:rPr kumimoji="1" lang="en-US" altLang="ja-JP" sz="1050" dirty="0">
                          <a:latin typeface="+mn-lt"/>
                        </a:rPr>
                        <a:t>30</a:t>
                      </a:r>
                      <a:r>
                        <a:rPr kumimoji="1" lang="ja-JP" altLang="en-US" sz="1050" dirty="0">
                          <a:latin typeface="+mn-lt"/>
                        </a:rPr>
                        <a:t>～</a:t>
                      </a:r>
                      <a:r>
                        <a:rPr kumimoji="1" lang="en-US" altLang="ja-JP" sz="1050" dirty="0">
                          <a:latin typeface="+mn-lt"/>
                        </a:rPr>
                        <a:t>11</a:t>
                      </a:r>
                      <a:r>
                        <a:rPr kumimoji="1" lang="ja-JP" altLang="en-US" sz="1050" dirty="0">
                          <a:latin typeface="+mn-lt"/>
                        </a:rPr>
                        <a:t>：</a:t>
                      </a:r>
                      <a:r>
                        <a:rPr kumimoji="1" lang="en-US" altLang="ja-JP" sz="1050" dirty="0">
                          <a:latin typeface="+mn-lt"/>
                        </a:rPr>
                        <a:t>00</a:t>
                      </a:r>
                      <a:endParaRPr kumimoji="1" lang="ja-JP" altLang="en-US" sz="10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初級・初中級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957665"/>
                  </a:ext>
                </a:extLst>
              </a:tr>
              <a:tr h="132022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11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00</a:t>
                      </a:r>
                      <a:r>
                        <a:rPr kumimoji="1" lang="ja-JP" altLang="en-US" sz="1050" dirty="0"/>
                        <a:t>～</a:t>
                      </a:r>
                      <a:r>
                        <a:rPr kumimoji="1" lang="en-US" altLang="ja-JP" sz="1050" dirty="0"/>
                        <a:t>12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30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145242"/>
                  </a:ext>
                </a:extLst>
              </a:tr>
              <a:tr h="241449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14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00</a:t>
                      </a:r>
                      <a:r>
                        <a:rPr kumimoji="1" lang="ja-JP" altLang="en-US" sz="1050" dirty="0"/>
                        <a:t>～</a:t>
                      </a:r>
                      <a:r>
                        <a:rPr kumimoji="1" lang="en-US" altLang="ja-JP" sz="1050" dirty="0"/>
                        <a:t>15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30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スマイル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672751"/>
                  </a:ext>
                </a:extLst>
              </a:tr>
              <a:tr h="241449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16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00</a:t>
                      </a:r>
                      <a:r>
                        <a:rPr kumimoji="1" lang="ja-JP" altLang="en-US" sz="1050" dirty="0"/>
                        <a:t>～</a:t>
                      </a:r>
                      <a:r>
                        <a:rPr kumimoji="1" lang="en-US" altLang="ja-JP" sz="1050" dirty="0"/>
                        <a:t>17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00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キッズ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099381"/>
                  </a:ext>
                </a:extLst>
              </a:tr>
              <a:tr h="241449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17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00</a:t>
                      </a:r>
                      <a:r>
                        <a:rPr kumimoji="1" lang="ja-JP" altLang="en-US" sz="1050" dirty="0"/>
                        <a:t>～</a:t>
                      </a:r>
                      <a:r>
                        <a:rPr kumimoji="1" lang="en-US" altLang="ja-JP" sz="1050" dirty="0"/>
                        <a:t>18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30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ジュニア初級・ソフト初級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各</a:t>
                      </a:r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219361"/>
                  </a:ext>
                </a:extLst>
              </a:tr>
              <a:tr h="241449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18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30</a:t>
                      </a:r>
                      <a:r>
                        <a:rPr kumimoji="1" lang="ja-JP" altLang="en-US" sz="1050" dirty="0"/>
                        <a:t>～</a:t>
                      </a:r>
                      <a:r>
                        <a:rPr kumimoji="1" lang="en-US" altLang="ja-JP" sz="1050" dirty="0"/>
                        <a:t>20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00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ジュニア中級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606205"/>
                  </a:ext>
                </a:extLst>
              </a:tr>
              <a:tr h="241449">
                <a:tc>
                  <a:txBody>
                    <a:bodyPr/>
                    <a:lstStyle/>
                    <a:p>
                      <a:r>
                        <a:rPr kumimoji="1" lang="en-US" altLang="ja-JP" sz="1050" dirty="0"/>
                        <a:t>20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00</a:t>
                      </a:r>
                      <a:r>
                        <a:rPr kumimoji="1" lang="ja-JP" altLang="en-US" sz="1050" dirty="0"/>
                        <a:t>～</a:t>
                      </a:r>
                      <a:r>
                        <a:rPr kumimoji="1" lang="en-US" altLang="ja-JP" sz="1050" dirty="0"/>
                        <a:t>21</a:t>
                      </a:r>
                      <a:r>
                        <a:rPr kumimoji="1" lang="ja-JP" altLang="en-US" sz="1050" dirty="0"/>
                        <a:t>：</a:t>
                      </a:r>
                      <a:r>
                        <a:rPr kumimoji="1" lang="en-US" altLang="ja-JP" sz="1050" dirty="0"/>
                        <a:t>00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入門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842213"/>
                  </a:ext>
                </a:extLst>
              </a:tr>
            </a:tbl>
          </a:graphicData>
        </a:graphic>
      </p:graphicFrame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2AC6DAE-207F-405A-8911-71556D007FB5}"/>
              </a:ext>
            </a:extLst>
          </p:cNvPr>
          <p:cNvSpPr/>
          <p:nvPr/>
        </p:nvSpPr>
        <p:spPr>
          <a:xfrm>
            <a:off x="780086" y="3915587"/>
            <a:ext cx="15359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b="1" u="sng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ja-JP" altLang="en-US" b="1" u="sng" cap="none" spc="0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月</a:t>
            </a:r>
            <a:r>
              <a:rPr lang="en-US" altLang="ja-JP" b="1" u="sng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</a:t>
            </a:r>
            <a:r>
              <a:rPr lang="ja-JP" altLang="en-US" b="1" u="sng" cap="none" spc="0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</a:t>
            </a:r>
            <a:r>
              <a:rPr lang="ja-JP" altLang="en-US" sz="1400" b="1" u="sng" cap="none" spc="0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（水）</a:t>
            </a:r>
            <a:endParaRPr lang="ja-JP" altLang="en-US" b="1" u="sng" cap="none" spc="0" dirty="0">
              <a:ln w="0">
                <a:noFill/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8" name="表 18">
            <a:extLst>
              <a:ext uri="{FF2B5EF4-FFF2-40B4-BE49-F238E27FC236}">
                <a16:creationId xmlns:a16="http://schemas.microsoft.com/office/drawing/2014/main" id="{59AB6957-AC8F-4A2D-AC2F-AAD167036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016320"/>
              </p:ext>
            </p:extLst>
          </p:nvPr>
        </p:nvGraphicFramePr>
        <p:xfrm>
          <a:off x="4" y="4284919"/>
          <a:ext cx="3429345" cy="1592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985">
                  <a:extLst>
                    <a:ext uri="{9D8B030D-6E8A-4147-A177-3AD203B41FA5}">
                      <a16:colId xmlns:a16="http://schemas.microsoft.com/office/drawing/2014/main" val="1276476309"/>
                    </a:ext>
                  </a:extLst>
                </a:gridCol>
                <a:gridCol w="1488034">
                  <a:extLst>
                    <a:ext uri="{9D8B030D-6E8A-4147-A177-3AD203B41FA5}">
                      <a16:colId xmlns:a16="http://schemas.microsoft.com/office/drawing/2014/main" val="1905196297"/>
                    </a:ext>
                  </a:extLst>
                </a:gridCol>
                <a:gridCol w="615326">
                  <a:extLst>
                    <a:ext uri="{9D8B030D-6E8A-4147-A177-3AD203B41FA5}">
                      <a16:colId xmlns:a16="http://schemas.microsoft.com/office/drawing/2014/main" val="2539844466"/>
                    </a:ext>
                  </a:extLst>
                </a:gridCol>
              </a:tblGrid>
              <a:tr h="25080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レベル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定員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861501"/>
                  </a:ext>
                </a:extLst>
              </a:tr>
              <a:tr h="23151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9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30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991962"/>
                  </a:ext>
                </a:extLst>
              </a:tr>
              <a:tr h="23151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12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30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初級・初中級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5540"/>
                  </a:ext>
                </a:extLst>
              </a:tr>
              <a:tr h="254277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14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15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30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スマイル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892699"/>
                  </a:ext>
                </a:extLst>
              </a:tr>
              <a:tr h="23151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17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18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30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ジュニア初級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535076"/>
                  </a:ext>
                </a:extLst>
              </a:tr>
              <a:tr h="231510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18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30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20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ソフト中級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36611"/>
                  </a:ext>
                </a:extLst>
              </a:tr>
            </a:tbl>
          </a:graphicData>
        </a:graphic>
      </p:graphicFrame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D3E13DB-5D52-40A0-928B-F5249A931717}"/>
              </a:ext>
            </a:extLst>
          </p:cNvPr>
          <p:cNvSpPr txBox="1"/>
          <p:nvPr/>
        </p:nvSpPr>
        <p:spPr>
          <a:xfrm>
            <a:off x="4584297" y="3934076"/>
            <a:ext cx="1884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u="sng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ja-JP" altLang="en-US" b="1" u="sng" cap="none" spc="0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月</a:t>
            </a:r>
            <a:r>
              <a:rPr lang="en-US" altLang="ja-JP" b="1" u="sng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31</a:t>
            </a:r>
            <a:r>
              <a:rPr lang="ja-JP" altLang="en-US" b="1" u="sng" cap="none" spc="0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</a:t>
            </a:r>
            <a:r>
              <a:rPr lang="ja-JP" altLang="en-US" sz="1400" b="1" u="sng" cap="none" spc="0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ja-JP" altLang="en-US" sz="1400" b="1" u="sng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木</a:t>
            </a:r>
            <a:r>
              <a:rPr lang="ja-JP" altLang="en-US" sz="1400" b="1" u="sng" cap="none" spc="0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）</a:t>
            </a:r>
            <a:endParaRPr lang="ja-JP" altLang="en-US" sz="1400" dirty="0"/>
          </a:p>
        </p:txBody>
      </p:sp>
      <p:graphicFrame>
        <p:nvGraphicFramePr>
          <p:cNvPr id="21" name="表 22">
            <a:extLst>
              <a:ext uri="{FF2B5EF4-FFF2-40B4-BE49-F238E27FC236}">
                <a16:creationId xmlns:a16="http://schemas.microsoft.com/office/drawing/2014/main" id="{284957E4-5323-47AB-9490-2933E8DCA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444401"/>
              </p:ext>
            </p:extLst>
          </p:nvPr>
        </p:nvGraphicFramePr>
        <p:xfrm>
          <a:off x="3475867" y="4284919"/>
          <a:ext cx="3311237" cy="16078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1160">
                  <a:extLst>
                    <a:ext uri="{9D8B030D-6E8A-4147-A177-3AD203B41FA5}">
                      <a16:colId xmlns:a16="http://schemas.microsoft.com/office/drawing/2014/main" val="3695574637"/>
                    </a:ext>
                  </a:extLst>
                </a:gridCol>
                <a:gridCol w="1495327">
                  <a:extLst>
                    <a:ext uri="{9D8B030D-6E8A-4147-A177-3AD203B41FA5}">
                      <a16:colId xmlns:a16="http://schemas.microsoft.com/office/drawing/2014/main" val="2121427263"/>
                    </a:ext>
                  </a:extLst>
                </a:gridCol>
                <a:gridCol w="554750">
                  <a:extLst>
                    <a:ext uri="{9D8B030D-6E8A-4147-A177-3AD203B41FA5}">
                      <a16:colId xmlns:a16="http://schemas.microsoft.com/office/drawing/2014/main" val="2742393055"/>
                    </a:ext>
                  </a:extLst>
                </a:gridCol>
              </a:tblGrid>
              <a:tr h="271777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レベル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定員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12338"/>
                  </a:ext>
                </a:extLst>
              </a:tr>
              <a:tr h="271777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11:00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入門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410755"/>
                  </a:ext>
                </a:extLst>
              </a:tr>
              <a:tr h="253062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12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30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初級・初中級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328265"/>
                  </a:ext>
                </a:extLst>
              </a:tr>
              <a:tr h="271777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16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17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キッズ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432633"/>
                  </a:ext>
                </a:extLst>
              </a:tr>
              <a:tr h="253062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17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18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30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Jr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初級・ソフト初級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各</a:t>
                      </a:r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529720"/>
                  </a:ext>
                </a:extLst>
              </a:tr>
              <a:tr h="271777"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18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30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20</a:t>
                      </a:r>
                      <a:r>
                        <a:rPr kumimoji="1" lang="ja-JP" altLang="en-US" sz="1100" dirty="0"/>
                        <a:t>：</a:t>
                      </a:r>
                      <a:r>
                        <a:rPr kumimoji="1" lang="en-US" altLang="ja-JP" sz="1100" dirty="0"/>
                        <a:t>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Jr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中級・ソフト中級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各</a:t>
                      </a:r>
                      <a:r>
                        <a:rPr kumimoji="1" lang="en-US" altLang="ja-JP" sz="1100" dirty="0"/>
                        <a:t>5</a:t>
                      </a:r>
                      <a:r>
                        <a:rPr kumimoji="1" lang="ja-JP" altLang="en-US" sz="1100" dirty="0"/>
                        <a:t>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989063"/>
                  </a:ext>
                </a:extLst>
              </a:tr>
            </a:tbl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3BC6B41-FC59-43D5-9286-2E7456801217}"/>
              </a:ext>
            </a:extLst>
          </p:cNvPr>
          <p:cNvSpPr txBox="1"/>
          <p:nvPr/>
        </p:nvSpPr>
        <p:spPr>
          <a:xfrm>
            <a:off x="34314" y="6944134"/>
            <a:ext cx="6540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＊</a:t>
            </a:r>
            <a:r>
              <a:rPr kumimoji="1" lang="ja-JP" altLang="en-US" sz="1200" b="1" dirty="0">
                <a:solidFill>
                  <a:schemeClr val="accent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初級・初中級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・・・基本的なフォームと簡単なダブルス形式を指導します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254519E-13C2-4E87-8713-5F778170D988}"/>
              </a:ext>
            </a:extLst>
          </p:cNvPr>
          <p:cNvSpPr txBox="1"/>
          <p:nvPr/>
        </p:nvSpPr>
        <p:spPr>
          <a:xfrm>
            <a:off x="34314" y="7198894"/>
            <a:ext cx="6741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</a:t>
            </a:r>
            <a:r>
              <a:rPr kumimoji="1" lang="ja-JP" altLang="en-US" sz="1200" b="1" dirty="0">
                <a:solidFill>
                  <a:schemeClr val="accent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中級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・・・ネットプレーの基本フォームと簡単なダブルス並行陣を指導します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F29392A-76C1-4F84-8BEB-9BBDE7085E16}"/>
              </a:ext>
            </a:extLst>
          </p:cNvPr>
          <p:cNvSpPr txBox="1"/>
          <p:nvPr/>
        </p:nvSpPr>
        <p:spPr>
          <a:xfrm>
            <a:off x="59087" y="7468784"/>
            <a:ext cx="6728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＊</a:t>
            </a:r>
            <a:r>
              <a:rPr kumimoji="1" lang="ja-JP" altLang="en-US" sz="1200" b="1" dirty="0">
                <a:solidFill>
                  <a:srgbClr val="FF5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スマイル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・・・集まったメンバー同士のゲームやコーチとラリーなど楽しくテニスをします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0356B33-4A8F-4F17-B962-70AD9E7D3F43}"/>
              </a:ext>
            </a:extLst>
          </p:cNvPr>
          <p:cNvSpPr txBox="1"/>
          <p:nvPr/>
        </p:nvSpPr>
        <p:spPr>
          <a:xfrm>
            <a:off x="18667" y="6727248"/>
            <a:ext cx="6659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＊</a:t>
            </a:r>
            <a:r>
              <a:rPr kumimoji="1" lang="ja-JP" altLang="en-US" sz="1200" b="1" dirty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入門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・・・初めての方、ブランクのある方、基礎から指導します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892EC3C-2A0D-4A08-9CC2-86F26ACB5AF8}"/>
              </a:ext>
            </a:extLst>
          </p:cNvPr>
          <p:cNvSpPr txBox="1"/>
          <p:nvPr/>
        </p:nvSpPr>
        <p:spPr>
          <a:xfrm>
            <a:off x="36446" y="5952103"/>
            <a:ext cx="6739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＊</a:t>
            </a:r>
            <a:r>
              <a:rPr kumimoji="1" lang="ja-JP" altLang="en-US" sz="1200" b="1" dirty="0">
                <a:solidFill>
                  <a:schemeClr val="accent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キッズ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歳～小学校低学年まで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CABF887-D00C-42B2-B1C4-279885437DC3}"/>
              </a:ext>
            </a:extLst>
          </p:cNvPr>
          <p:cNvSpPr txBox="1"/>
          <p:nvPr/>
        </p:nvSpPr>
        <p:spPr>
          <a:xfrm>
            <a:off x="34314" y="6218169"/>
            <a:ext cx="6656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＊</a:t>
            </a:r>
            <a:r>
              <a:rPr kumimoji="1" lang="ja-JP" altLang="en-US" sz="1200" b="1" dirty="0">
                <a:solidFill>
                  <a:srgbClr val="009CE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ジュニア初級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・・・小学校低学年～高学年まで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D638581-32BF-406F-93F6-CDBE7A98C004}"/>
              </a:ext>
            </a:extLst>
          </p:cNvPr>
          <p:cNvSpPr txBox="1"/>
          <p:nvPr/>
        </p:nvSpPr>
        <p:spPr>
          <a:xfrm>
            <a:off x="45615" y="6472902"/>
            <a:ext cx="6504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＊</a:t>
            </a:r>
            <a:r>
              <a:rPr kumimoji="1" lang="ja-JP" altLang="en-US" sz="1200" b="1" dirty="0">
                <a:solidFill>
                  <a:srgbClr val="7030A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ジュニア中級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・・・小学校高学年から中学生まで</a:t>
            </a:r>
          </a:p>
        </p:txBody>
      </p:sp>
      <p:sp>
        <p:nvSpPr>
          <p:cNvPr id="50" name="吹き出し: 円形 49">
            <a:extLst>
              <a:ext uri="{FF2B5EF4-FFF2-40B4-BE49-F238E27FC236}">
                <a16:creationId xmlns:a16="http://schemas.microsoft.com/office/drawing/2014/main" id="{A974AD2D-FC6A-49D5-9D5E-19B024877619}"/>
              </a:ext>
            </a:extLst>
          </p:cNvPr>
          <p:cNvSpPr/>
          <p:nvPr/>
        </p:nvSpPr>
        <p:spPr>
          <a:xfrm rot="430837">
            <a:off x="5010242" y="6132110"/>
            <a:ext cx="1539284" cy="1201827"/>
          </a:xfrm>
          <a:prstGeom prst="wedgeEllipseCallout">
            <a:avLst>
              <a:gd name="adj1" fmla="val -27191"/>
              <a:gd name="adj2" fmla="val 5092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98E01886-0089-456C-B7E6-6B5B20C7FDA1}"/>
              </a:ext>
            </a:extLst>
          </p:cNvPr>
          <p:cNvSpPr/>
          <p:nvPr/>
        </p:nvSpPr>
        <p:spPr>
          <a:xfrm>
            <a:off x="5017319" y="6121676"/>
            <a:ext cx="15327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</a:t>
            </a:r>
            <a:endParaRPr lang="en-US" altLang="ja-JP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3200" b="1" cap="none" spc="0" dirty="0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500</a:t>
            </a:r>
            <a:r>
              <a:rPr lang="ja-JP" altLang="en-US" sz="3200" b="1" cap="none" spc="0" dirty="0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</a:p>
        </p:txBody>
      </p:sp>
      <p:pic>
        <p:nvPicPr>
          <p:cNvPr id="53" name="図 52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975395AB-B7B2-4F6D-8F97-1B42A43370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2652" y="2742241"/>
            <a:ext cx="1175842" cy="117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5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</TotalTime>
  <Words>425</Words>
  <Application>Microsoft Office PowerPoint</Application>
  <PresentationFormat>A4 210 x 297 mm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カシヤマ ヨシノリ</dc:creator>
  <cp:lastModifiedBy>開発企画室 スタッフ</cp:lastModifiedBy>
  <cp:revision>19</cp:revision>
  <cp:lastPrinted>2021-12-01T07:51:54Z</cp:lastPrinted>
  <dcterms:created xsi:type="dcterms:W3CDTF">2020-12-09T02:08:55Z</dcterms:created>
  <dcterms:modified xsi:type="dcterms:W3CDTF">2022-03-01T00:10:47Z</dcterms:modified>
</cp:coreProperties>
</file>